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210 밀레니얼 Bold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210 8비트" panose="020B0600000101010101" charset="-127"/>
      <p:regular r:id="rId19"/>
    </p:embeddedFont>
    <p:embeddedFont>
      <p:font typeface="210 밀레니얼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0" Type="http://schemas.openxmlformats.org/officeDocument/2006/relationships/image" Target="../media/image9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0" Type="http://schemas.openxmlformats.org/officeDocument/2006/relationships/image" Target="../media/image30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38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765643" y="8090431"/>
            <a:ext cx="3159157" cy="926893"/>
            <a:chOff x="0" y="0"/>
            <a:chExt cx="1878465" cy="3381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8465" cy="338133"/>
            </a:xfrm>
            <a:custGeom>
              <a:avLst/>
              <a:gdLst/>
              <a:ahLst/>
              <a:cxnLst/>
              <a:rect l="l" t="t" r="r" b="b"/>
              <a:pathLst>
                <a:path w="1878465" h="338133">
                  <a:moveTo>
                    <a:pt x="0" y="0"/>
                  </a:moveTo>
                  <a:lnTo>
                    <a:pt x="1878465" y="0"/>
                  </a:lnTo>
                  <a:lnTo>
                    <a:pt x="1878465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Freeform 11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87383" y="8090431"/>
            <a:ext cx="3544008" cy="926893"/>
            <a:chOff x="0" y="0"/>
            <a:chExt cx="1292864" cy="3381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2864" cy="338133"/>
            </a:xfrm>
            <a:custGeom>
              <a:avLst/>
              <a:gdLst/>
              <a:ahLst/>
              <a:cxnLst/>
              <a:rect l="l" t="t" r="r" b="b"/>
              <a:pathLst>
                <a:path w="1292864" h="338133">
                  <a:moveTo>
                    <a:pt x="0" y="0"/>
                  </a:moveTo>
                  <a:lnTo>
                    <a:pt x="1292864" y="0"/>
                  </a:lnTo>
                  <a:lnTo>
                    <a:pt x="1292864" y="338133"/>
                  </a:lnTo>
                  <a:lnTo>
                    <a:pt x="0" y="3381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906590" y="8358297"/>
            <a:ext cx="4867368" cy="34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 dirty="0" smtClean="0">
                <a:solidFill>
                  <a:srgbClr val="000000"/>
                </a:solidFill>
                <a:latin typeface="210 8비트"/>
                <a:ea typeface="210 8비트"/>
              </a:rPr>
              <a:t>한준원, </a:t>
            </a:r>
            <a:r>
              <a:rPr lang="en-US" sz="2199" dirty="0">
                <a:solidFill>
                  <a:srgbClr val="000000"/>
                </a:solidFill>
                <a:latin typeface="210 8비트"/>
                <a:ea typeface="210 8비트"/>
              </a:rPr>
              <a:t>이재서, 정범진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1571" y="8339247"/>
            <a:ext cx="2406821" cy="37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38"/>
              </a:lnSpc>
              <a:spcBef>
                <a:spcPct val="0"/>
              </a:spcBef>
            </a:pPr>
            <a:r>
              <a:rPr lang="en-US" sz="2170">
                <a:solidFill>
                  <a:srgbClr val="000000"/>
                </a:solidFill>
                <a:latin typeface="210 8비트"/>
              </a:rPr>
              <a:t>{WhereHouse}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5106" y="2518515"/>
            <a:ext cx="8495663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96" dirty="0">
                <a:solidFill>
                  <a:srgbClr val="003EA8"/>
                </a:solidFill>
                <a:latin typeface="210 밀레니얼"/>
                <a:ea typeface="210 밀레니얼"/>
              </a:rPr>
              <a:t>MZ 세대</a:t>
            </a:r>
          </a:p>
          <a:p>
            <a:pPr>
              <a:lnSpc>
                <a:spcPts val="9600"/>
              </a:lnSpc>
            </a:pPr>
            <a:r>
              <a:rPr lang="en-US" sz="8000" spc="96" dirty="0">
                <a:solidFill>
                  <a:srgbClr val="003EA8"/>
                </a:solidFill>
                <a:latin typeface="210 밀레니얼"/>
                <a:ea typeface="210 밀레니얼"/>
              </a:rPr>
              <a:t>1인 가구를 위한</a:t>
            </a:r>
          </a:p>
          <a:p>
            <a:pPr>
              <a:lnSpc>
                <a:spcPts val="9600"/>
              </a:lnSpc>
            </a:pPr>
            <a:r>
              <a:rPr lang="en-US" sz="8000" spc="96" dirty="0">
                <a:solidFill>
                  <a:srgbClr val="003EA8"/>
                </a:solidFill>
                <a:ea typeface="210 밀레니얼"/>
              </a:rPr>
              <a:t>주거지 추천 서비스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46490" y="4206928"/>
            <a:ext cx="15795020" cy="1890091"/>
            <a:chOff x="0" y="0"/>
            <a:chExt cx="5762066" cy="6895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689510"/>
            </a:xfrm>
            <a:custGeom>
              <a:avLst/>
              <a:gdLst/>
              <a:ahLst/>
              <a:cxnLst/>
              <a:rect l="l" t="t" r="r" b="b"/>
              <a:pathLst>
                <a:path w="5762066" h="689510">
                  <a:moveTo>
                    <a:pt x="0" y="0"/>
                  </a:moveTo>
                  <a:lnTo>
                    <a:pt x="5762066" y="0"/>
                  </a:lnTo>
                  <a:lnTo>
                    <a:pt x="5762066" y="689510"/>
                  </a:lnTo>
                  <a:lnTo>
                    <a:pt x="0" y="6895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673300" y="45074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latin typeface="210 밀레니얼"/>
                <a:ea typeface="210 밀레니얼"/>
              </a:rPr>
              <a:t>감사합니다.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94" y="2267989"/>
            <a:ext cx="15795020" cy="7735893"/>
            <a:chOff x="0" y="0"/>
            <a:chExt cx="5762066" cy="28220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822075"/>
            </a:xfrm>
            <a:custGeom>
              <a:avLst/>
              <a:gdLst/>
              <a:ahLst/>
              <a:cxnLst/>
              <a:rect l="l" t="t" r="r" b="b"/>
              <a:pathLst>
                <a:path w="5762066" h="2822075">
                  <a:moveTo>
                    <a:pt x="0" y="0"/>
                  </a:moveTo>
                  <a:lnTo>
                    <a:pt x="5762066" y="0"/>
                  </a:lnTo>
                  <a:lnTo>
                    <a:pt x="5762066" y="2822075"/>
                  </a:lnTo>
                  <a:lnTo>
                    <a:pt x="0" y="28220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256988"/>
            <a:chOff x="0" y="0"/>
            <a:chExt cx="5762066" cy="4585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458552"/>
            </a:xfrm>
            <a:custGeom>
              <a:avLst/>
              <a:gdLst/>
              <a:ahLst/>
              <a:cxnLst/>
              <a:rect l="l" t="t" r="r" b="b"/>
              <a:pathLst>
                <a:path w="5762066" h="458552">
                  <a:moveTo>
                    <a:pt x="0" y="0"/>
                  </a:moveTo>
                  <a:lnTo>
                    <a:pt x="5762066" y="0"/>
                  </a:lnTo>
                  <a:lnTo>
                    <a:pt x="5762066" y="458552"/>
                  </a:lnTo>
                  <a:lnTo>
                    <a:pt x="0" y="45855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9294" y="2267989"/>
            <a:ext cx="15795020" cy="638296"/>
            <a:chOff x="0" y="0"/>
            <a:chExt cx="4160005" cy="1681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0005" cy="168111"/>
            </a:xfrm>
            <a:custGeom>
              <a:avLst/>
              <a:gdLst/>
              <a:ahLst/>
              <a:cxnLst/>
              <a:rect l="l" t="t" r="r" b="b"/>
              <a:pathLst>
                <a:path w="4160005" h="168111">
                  <a:moveTo>
                    <a:pt x="0" y="0"/>
                  </a:moveTo>
                  <a:lnTo>
                    <a:pt x="4160005" y="0"/>
                  </a:lnTo>
                  <a:lnTo>
                    <a:pt x="4160005" y="168111"/>
                  </a:lnTo>
                  <a:lnTo>
                    <a:pt x="0" y="168111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160005" cy="215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24142" y="868096"/>
            <a:ext cx="1083971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3EA8"/>
                </a:solidFill>
                <a:ea typeface="210 밀레니얼"/>
              </a:rPr>
              <a:t>주거지 추천 서비스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219294" y="3567128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19294" y="4190814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19294" y="4840415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19294" y="5485633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219294" y="6130850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219294" y="6776068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1219294" y="7421285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19294" y="8066503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219294" y="8731047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13594" y="9354655"/>
            <a:ext cx="15822159" cy="0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2829594" y="2267989"/>
            <a:ext cx="36517" cy="7735893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4772188" y="2268079"/>
            <a:ext cx="36517" cy="7735893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H="1">
            <a:off x="14449517" y="2270158"/>
            <a:ext cx="36517" cy="7735893"/>
          </a:xfrm>
          <a:prstGeom prst="line">
            <a:avLst/>
          </a:prstGeom>
          <a:ln w="38100" cap="flat">
            <a:solidFill>
              <a:srgbClr val="ADAD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4827755" y="2344250"/>
            <a:ext cx="960271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EDEDED"/>
                </a:solidFill>
                <a:latin typeface="210 밀레니얼 Bold"/>
              </a:rPr>
              <a:t>Discription of Change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7852" y="2391875"/>
            <a:ext cx="1905286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Ver.Date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294" y="2391875"/>
            <a:ext cx="162855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Ver.no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05084" y="2391875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EDEDED"/>
                </a:solidFill>
                <a:latin typeface="210 밀레니얼 Bold"/>
              </a:rPr>
              <a:t>Revised By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94" y="3033728"/>
            <a:ext cx="162855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latin typeface="210 밀레니얼 Bold"/>
              </a:rPr>
              <a:t>v0.1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9294" y="3710003"/>
            <a:ext cx="162855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2460C6"/>
                </a:solidFill>
                <a:latin typeface="210 밀레니얼 Bold"/>
              </a:rPr>
              <a:t>v0.2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85161" y="3065256"/>
            <a:ext cx="19052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latin typeface="210 밀레니얼 Bold"/>
              </a:rPr>
              <a:t>2023-11-21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85161" y="3748103"/>
            <a:ext cx="19052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2460C6"/>
                </a:solidFill>
                <a:latin typeface="210 밀레니얼 Bold"/>
              </a:rPr>
              <a:t>2023-11-22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995990" y="3067065"/>
            <a:ext cx="926624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460C6"/>
                </a:solidFill>
                <a:ea typeface="210 밀레니얼 Bold"/>
              </a:rPr>
              <a:t>프로젝트 개발 기획서 구상 및 프레임 작성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995990" y="3748103"/>
            <a:ext cx="926624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2460C6"/>
                </a:solidFill>
                <a:latin typeface="210 밀레니얼 Bold"/>
                <a:ea typeface="210 밀레니얼 Bold"/>
              </a:rPr>
              <a:t>기획서 세부 디테일 정리 및 시각적 디자인 개편, 히스토리 작성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505084" y="3033728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2460C6"/>
                </a:solidFill>
                <a:ea typeface="210 밀레니얼 Bold"/>
              </a:rPr>
              <a:t>왕승철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505084" y="3710003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2460C6"/>
                </a:solidFill>
                <a:ea typeface="210 밀레니얼 Bold"/>
              </a:rPr>
              <a:t>이재서</a:t>
            </a:r>
          </a:p>
        </p:txBody>
      </p:sp>
      <p:sp>
        <p:nvSpPr>
          <p:cNvPr id="46" name="TextBox 29"/>
          <p:cNvSpPr txBox="1"/>
          <p:nvPr/>
        </p:nvSpPr>
        <p:spPr>
          <a:xfrm>
            <a:off x="1212342" y="4332867"/>
            <a:ext cx="1628559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dirty="0" smtClean="0">
                <a:solidFill>
                  <a:srgbClr val="2460C6"/>
                </a:solidFill>
                <a:latin typeface="210 밀레니얼 Bold"/>
              </a:rPr>
              <a:t>v0.3</a:t>
            </a:r>
            <a:endParaRPr lang="en-US" sz="2600" dirty="0">
              <a:solidFill>
                <a:srgbClr val="2460C6"/>
              </a:solidFill>
              <a:latin typeface="210 밀레니얼 Bold"/>
            </a:endParaRPr>
          </a:p>
        </p:txBody>
      </p:sp>
      <p:sp>
        <p:nvSpPr>
          <p:cNvPr id="47" name="TextBox 31"/>
          <p:cNvSpPr txBox="1"/>
          <p:nvPr/>
        </p:nvSpPr>
        <p:spPr>
          <a:xfrm>
            <a:off x="2880806" y="4371710"/>
            <a:ext cx="190528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2460C6"/>
                </a:solidFill>
                <a:latin typeface="210 밀레니얼 Bold"/>
              </a:rPr>
              <a:t>2024-02-05</a:t>
            </a:r>
            <a:endParaRPr lang="en-US" sz="2000" dirty="0">
              <a:solidFill>
                <a:srgbClr val="2460C6"/>
              </a:solidFill>
              <a:latin typeface="210 밀레니얼 Bold"/>
            </a:endParaRPr>
          </a:p>
        </p:txBody>
      </p:sp>
      <p:sp>
        <p:nvSpPr>
          <p:cNvPr id="48" name="TextBox 33"/>
          <p:cNvSpPr txBox="1"/>
          <p:nvPr/>
        </p:nvSpPr>
        <p:spPr>
          <a:xfrm>
            <a:off x="4995990" y="4368899"/>
            <a:ext cx="9266242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2460C6"/>
                </a:solidFill>
                <a:latin typeface="210 밀레니얼 Bold"/>
                <a:ea typeface="210 밀레니얼 Bold"/>
              </a:rPr>
              <a:t>기획서 전체 내용 수정</a:t>
            </a:r>
            <a:endParaRPr lang="en-US" sz="2000" dirty="0">
              <a:solidFill>
                <a:srgbClr val="2460C6"/>
              </a:solidFill>
              <a:latin typeface="210 밀레니얼 Bold"/>
              <a:ea typeface="210 밀레니얼 Bold"/>
            </a:endParaRPr>
          </a:p>
        </p:txBody>
      </p:sp>
      <p:sp>
        <p:nvSpPr>
          <p:cNvPr id="50" name="TextBox 35"/>
          <p:cNvSpPr txBox="1"/>
          <p:nvPr/>
        </p:nvSpPr>
        <p:spPr>
          <a:xfrm>
            <a:off x="14505084" y="4321879"/>
            <a:ext cx="2509229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dirty="0">
                <a:solidFill>
                  <a:srgbClr val="2460C6"/>
                </a:solidFill>
                <a:ea typeface="210 밀레니얼 Bold"/>
              </a:rPr>
              <a:t>이재서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94" y="2910273"/>
            <a:ext cx="15795020" cy="6745738"/>
            <a:chOff x="0" y="0"/>
            <a:chExt cx="5762066" cy="24608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2460863"/>
            </a:xfrm>
            <a:custGeom>
              <a:avLst/>
              <a:gdLst/>
              <a:ahLst/>
              <a:cxnLst/>
              <a:rect l="l" t="t" r="r" b="b"/>
              <a:pathLst>
                <a:path w="5762066" h="2460863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1907038"/>
            <a:chOff x="0" y="0"/>
            <a:chExt cx="5762066" cy="6956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695693"/>
            </a:xfrm>
            <a:custGeom>
              <a:avLst/>
              <a:gdLst/>
              <a:ahLst/>
              <a:cxnLst/>
              <a:rect l="l" t="t" r="r" b="b"/>
              <a:pathLst>
                <a:path w="5762066" h="695693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701464" y="3619500"/>
            <a:ext cx="13922978" cy="3360719"/>
          </a:xfrm>
          <a:custGeom>
            <a:avLst/>
            <a:gdLst/>
            <a:ahLst/>
            <a:cxnLst/>
            <a:rect l="l" t="t" r="r" b="b"/>
            <a:pathLst>
              <a:path w="13922978" h="3360719">
                <a:moveTo>
                  <a:pt x="0" y="0"/>
                </a:moveTo>
                <a:lnTo>
                  <a:pt x="13922978" y="0"/>
                </a:lnTo>
                <a:lnTo>
                  <a:pt x="13922978" y="3360719"/>
                </a:lnTo>
                <a:lnTo>
                  <a:pt x="0" y="336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523713" y="6283142"/>
            <a:ext cx="4791997" cy="4521903"/>
          </a:xfrm>
          <a:custGeom>
            <a:avLst/>
            <a:gdLst/>
            <a:ahLst/>
            <a:cxnLst/>
            <a:rect l="l" t="t" r="r" b="b"/>
            <a:pathLst>
              <a:path w="4791997" h="4521903">
                <a:moveTo>
                  <a:pt x="0" y="0"/>
                </a:moveTo>
                <a:lnTo>
                  <a:pt x="4791997" y="0"/>
                </a:lnTo>
                <a:lnTo>
                  <a:pt x="4791997" y="4521903"/>
                </a:lnTo>
                <a:lnTo>
                  <a:pt x="0" y="4521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683996" y="91539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밀레니얼"/>
              </a:rPr>
              <a:t>목차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1200" y="4976009"/>
            <a:ext cx="2604638" cy="6477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4261" spc="51" dirty="0" smtClean="0">
                <a:solidFill>
                  <a:srgbClr val="003EA8"/>
                </a:solidFill>
                <a:ea typeface="210 밀레니얼"/>
              </a:rPr>
              <a:t>기획의도</a:t>
            </a:r>
            <a:endParaRPr lang="en-US" sz="4261" spc="51" dirty="0">
              <a:solidFill>
                <a:srgbClr val="003EA8"/>
              </a:solidFill>
              <a:ea typeface="210 밀레니얼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62600" y="5016463"/>
            <a:ext cx="2862482" cy="60724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 dirty="0">
                <a:solidFill>
                  <a:srgbClr val="003EA8"/>
                </a:solidFill>
                <a:latin typeface="210 밀레니얼"/>
                <a:ea typeface="210 밀레니얼"/>
              </a:rPr>
              <a:t>개발목표_1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19811" y="5016463"/>
            <a:ext cx="2862482" cy="60724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 dirty="0">
                <a:solidFill>
                  <a:srgbClr val="003EA8"/>
                </a:solidFill>
                <a:latin typeface="210 밀레니얼"/>
                <a:ea typeface="210 밀레니얼"/>
              </a:rPr>
              <a:t>개발목표_2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77800" y="4976009"/>
            <a:ext cx="2472694" cy="607246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  <a:spcBef>
                <a:spcPct val="0"/>
              </a:spcBef>
            </a:pPr>
            <a:r>
              <a:rPr lang="en-US" sz="3932" spc="47" dirty="0">
                <a:solidFill>
                  <a:srgbClr val="003EA8"/>
                </a:solidFill>
                <a:ea typeface="210 밀레니얼"/>
              </a:rPr>
              <a:t>기대효과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5806" y="5822805"/>
            <a:ext cx="8037781" cy="2879785"/>
            <a:chOff x="0" y="0"/>
            <a:chExt cx="2932204" cy="1050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32204" cy="1050553"/>
            </a:xfrm>
            <a:custGeom>
              <a:avLst/>
              <a:gdLst/>
              <a:ahLst/>
              <a:cxnLst/>
              <a:rect l="l" t="t" r="r" b="b"/>
              <a:pathLst>
                <a:path w="2932204" h="1050553">
                  <a:moveTo>
                    <a:pt x="0" y="0"/>
                  </a:moveTo>
                  <a:lnTo>
                    <a:pt x="2932204" y="0"/>
                  </a:lnTo>
                  <a:lnTo>
                    <a:pt x="2932204" y="1050553"/>
                  </a:lnTo>
                  <a:lnTo>
                    <a:pt x="0" y="10505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509304" y="681362"/>
            <a:ext cx="9164283" cy="4157087"/>
            <a:chOff x="0" y="0"/>
            <a:chExt cx="3343155" cy="1516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155" cy="1516516"/>
            </a:xfrm>
            <a:custGeom>
              <a:avLst/>
              <a:gdLst/>
              <a:ahLst/>
              <a:cxnLst/>
              <a:rect l="l" t="t" r="r" b="b"/>
              <a:pathLst>
                <a:path w="3343155" h="1516516">
                  <a:moveTo>
                    <a:pt x="0" y="0"/>
                  </a:moveTo>
                  <a:lnTo>
                    <a:pt x="3343155" y="0"/>
                  </a:lnTo>
                  <a:lnTo>
                    <a:pt x="3343155" y="1516516"/>
                  </a:lnTo>
                  <a:lnTo>
                    <a:pt x="0" y="1516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92858" y="681362"/>
            <a:ext cx="8693441" cy="8980790"/>
            <a:chOff x="0" y="0"/>
            <a:chExt cx="3171391" cy="32762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1391" cy="3276217"/>
            </a:xfrm>
            <a:custGeom>
              <a:avLst/>
              <a:gdLst/>
              <a:ahLst/>
              <a:cxnLst/>
              <a:rect l="l" t="t" r="r" b="b"/>
              <a:pathLst>
                <a:path w="3171391" h="3276217">
                  <a:moveTo>
                    <a:pt x="0" y="0"/>
                  </a:moveTo>
                  <a:lnTo>
                    <a:pt x="3171391" y="0"/>
                  </a:lnTo>
                  <a:lnTo>
                    <a:pt x="3171391" y="3276217"/>
                  </a:lnTo>
                  <a:lnTo>
                    <a:pt x="0" y="32762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7444800" y="375499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72050" y="838602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2780" y="974335"/>
            <a:ext cx="6673598" cy="8394843"/>
          </a:xfrm>
          <a:custGeom>
            <a:avLst/>
            <a:gdLst/>
            <a:ahLst/>
            <a:cxnLst/>
            <a:rect l="l" t="t" r="r" b="b"/>
            <a:pathLst>
              <a:path w="6673598" h="8394843">
                <a:moveTo>
                  <a:pt x="0" y="0"/>
                </a:moveTo>
                <a:lnTo>
                  <a:pt x="6673598" y="0"/>
                </a:lnTo>
                <a:lnTo>
                  <a:pt x="6673598" y="8394843"/>
                </a:lnTo>
                <a:lnTo>
                  <a:pt x="0" y="8394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68760" y="974335"/>
            <a:ext cx="8445372" cy="3619551"/>
          </a:xfrm>
          <a:custGeom>
            <a:avLst/>
            <a:gdLst/>
            <a:ahLst/>
            <a:cxnLst/>
            <a:rect l="l" t="t" r="r" b="b"/>
            <a:pathLst>
              <a:path w="8445372" h="3619551">
                <a:moveTo>
                  <a:pt x="0" y="0"/>
                </a:moveTo>
                <a:lnTo>
                  <a:pt x="8445372" y="0"/>
                </a:lnTo>
                <a:lnTo>
                  <a:pt x="8445372" y="3619551"/>
                </a:lnTo>
                <a:lnTo>
                  <a:pt x="0" y="3619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40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79297" y="6553516"/>
            <a:ext cx="815079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서울시 1인 가구 비율이 증가함과 동시에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MZ 세대의 1인 가구 비율이 함께</a:t>
            </a:r>
          </a:p>
          <a:p>
            <a:pPr algn="ctr">
              <a:lnSpc>
                <a:spcPts val="4272"/>
              </a:lnSpc>
              <a:spcBef>
                <a:spcPct val="0"/>
              </a:spcBef>
            </a:pPr>
            <a:r>
              <a:rPr lang="en-US" sz="3560" spc="42">
                <a:solidFill>
                  <a:srgbClr val="003EA8"/>
                </a:solidFill>
                <a:latin typeface="210 밀레니얼"/>
                <a:ea typeface="210 밀레니얼"/>
              </a:rPr>
              <a:t>증가 하고 있다.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2858" y="8111159"/>
            <a:ext cx="17072750" cy="1867895"/>
            <a:chOff x="0" y="0"/>
            <a:chExt cx="4993981" cy="5463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93981" cy="546381"/>
            </a:xfrm>
            <a:custGeom>
              <a:avLst/>
              <a:gdLst/>
              <a:ahLst/>
              <a:cxnLst/>
              <a:rect l="l" t="t" r="r" b="b"/>
              <a:pathLst>
                <a:path w="4993981" h="546381">
                  <a:moveTo>
                    <a:pt x="0" y="0"/>
                  </a:moveTo>
                  <a:lnTo>
                    <a:pt x="4993981" y="0"/>
                  </a:lnTo>
                  <a:lnTo>
                    <a:pt x="4993981" y="546381"/>
                  </a:lnTo>
                  <a:lnTo>
                    <a:pt x="0" y="5463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509304" y="681362"/>
            <a:ext cx="9164283" cy="4157087"/>
            <a:chOff x="0" y="0"/>
            <a:chExt cx="3343155" cy="1516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43155" cy="1516516"/>
            </a:xfrm>
            <a:custGeom>
              <a:avLst/>
              <a:gdLst/>
              <a:ahLst/>
              <a:cxnLst/>
              <a:rect l="l" t="t" r="r" b="b"/>
              <a:pathLst>
                <a:path w="3343155" h="1516516">
                  <a:moveTo>
                    <a:pt x="0" y="0"/>
                  </a:moveTo>
                  <a:lnTo>
                    <a:pt x="3343155" y="0"/>
                  </a:lnTo>
                  <a:lnTo>
                    <a:pt x="3343155" y="1516516"/>
                  </a:lnTo>
                  <a:lnTo>
                    <a:pt x="0" y="1516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92858" y="681362"/>
            <a:ext cx="8693441" cy="7048797"/>
            <a:chOff x="0" y="0"/>
            <a:chExt cx="3171391" cy="25714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1391" cy="2571420"/>
            </a:xfrm>
            <a:custGeom>
              <a:avLst/>
              <a:gdLst/>
              <a:ahLst/>
              <a:cxnLst/>
              <a:rect l="l" t="t" r="r" b="b"/>
              <a:pathLst>
                <a:path w="3171391" h="2571420">
                  <a:moveTo>
                    <a:pt x="0" y="0"/>
                  </a:moveTo>
                  <a:lnTo>
                    <a:pt x="3171391" y="0"/>
                  </a:lnTo>
                  <a:lnTo>
                    <a:pt x="3171391" y="2571420"/>
                  </a:lnTo>
                  <a:lnTo>
                    <a:pt x="0" y="25714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72050" y="838602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666" y="742608"/>
            <a:ext cx="8217719" cy="6446481"/>
          </a:xfrm>
          <a:custGeom>
            <a:avLst/>
            <a:gdLst/>
            <a:ahLst/>
            <a:cxnLst/>
            <a:rect l="l" t="t" r="r" b="b"/>
            <a:pathLst>
              <a:path w="8217719" h="6446481">
                <a:moveTo>
                  <a:pt x="0" y="0"/>
                </a:moveTo>
                <a:lnTo>
                  <a:pt x="8217719" y="0"/>
                </a:lnTo>
                <a:lnTo>
                  <a:pt x="8217719" y="6446481"/>
                </a:lnTo>
                <a:lnTo>
                  <a:pt x="0" y="644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80196" y="872651"/>
            <a:ext cx="8493392" cy="4585286"/>
          </a:xfrm>
          <a:custGeom>
            <a:avLst/>
            <a:gdLst/>
            <a:ahLst/>
            <a:cxnLst/>
            <a:rect l="l" t="t" r="r" b="b"/>
            <a:pathLst>
              <a:path w="8493392" h="4585286">
                <a:moveTo>
                  <a:pt x="0" y="0"/>
                </a:moveTo>
                <a:lnTo>
                  <a:pt x="8493392" y="0"/>
                </a:lnTo>
                <a:lnTo>
                  <a:pt x="8493392" y="4585287"/>
                </a:lnTo>
                <a:lnTo>
                  <a:pt x="0" y="4585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2" r="-3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444800" y="3754995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1916" y="8380986"/>
            <a:ext cx="16196560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50">
                <a:solidFill>
                  <a:srgbClr val="003EA8"/>
                </a:solidFill>
                <a:ea typeface="210 밀레니얼"/>
              </a:rPr>
              <a:t>본 프로젝트를 통해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 spc="50">
                <a:solidFill>
                  <a:srgbClr val="003EA8"/>
                </a:solidFill>
                <a:ea typeface="210 밀레니얼"/>
              </a:rPr>
              <a:t>주거 안정성 보장을 위한 정보 제공 및 맞춤 주거지 추천 서비스 제공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27827" y="5841606"/>
            <a:ext cx="8037781" cy="594654"/>
            <a:chOff x="0" y="0"/>
            <a:chExt cx="2932204" cy="2169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32204" cy="216931"/>
            </a:xfrm>
            <a:custGeom>
              <a:avLst/>
              <a:gdLst/>
              <a:ahLst/>
              <a:cxnLst/>
              <a:rect l="l" t="t" r="r" b="b"/>
              <a:pathLst>
                <a:path w="2932204" h="216931">
                  <a:moveTo>
                    <a:pt x="0" y="0"/>
                  </a:moveTo>
                  <a:lnTo>
                    <a:pt x="2932204" y="0"/>
                  </a:lnTo>
                  <a:lnTo>
                    <a:pt x="2932204" y="216931"/>
                  </a:lnTo>
                  <a:lnTo>
                    <a:pt x="0" y="2169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029384" y="5967483"/>
            <a:ext cx="679501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 spc="28">
                <a:solidFill>
                  <a:srgbClr val="003EA8"/>
                </a:solidFill>
                <a:latin typeface="210 밀레니얼"/>
                <a:ea typeface="210 밀레니얼"/>
              </a:rPr>
              <a:t>계속 늘어나는 범죄에 따른 두려움 (2명 중 1명꼴)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635806" y="7111296"/>
            <a:ext cx="3190851" cy="594654"/>
            <a:chOff x="0" y="0"/>
            <a:chExt cx="1164031" cy="2169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4031" cy="216931"/>
            </a:xfrm>
            <a:custGeom>
              <a:avLst/>
              <a:gdLst/>
              <a:ahLst/>
              <a:cxnLst/>
              <a:rect l="l" t="t" r="r" b="b"/>
              <a:pathLst>
                <a:path w="1164031" h="216931">
                  <a:moveTo>
                    <a:pt x="0" y="0"/>
                  </a:moveTo>
                  <a:lnTo>
                    <a:pt x="1164031" y="0"/>
                  </a:lnTo>
                  <a:lnTo>
                    <a:pt x="1164031" y="216931"/>
                  </a:lnTo>
                  <a:lnTo>
                    <a:pt x="0" y="21693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723350" y="7134450"/>
            <a:ext cx="301576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 spc="45">
                <a:solidFill>
                  <a:srgbClr val="003EA8"/>
                </a:solidFill>
                <a:latin typeface="210 밀레니얼"/>
              </a:rPr>
              <a:t>//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953552"/>
            <a:chOff x="0" y="0"/>
            <a:chExt cx="3286657" cy="347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347858"/>
            </a:xfrm>
            <a:custGeom>
              <a:avLst/>
              <a:gdLst/>
              <a:ahLst/>
              <a:cxnLst/>
              <a:rect l="l" t="t" r="r" b="b"/>
              <a:pathLst>
                <a:path w="3286657" h="347858">
                  <a:moveTo>
                    <a:pt x="0" y="0"/>
                  </a:moveTo>
                  <a:lnTo>
                    <a:pt x="3286657" y="0"/>
                  </a:lnTo>
                  <a:lnTo>
                    <a:pt x="3286657" y="347858"/>
                  </a:lnTo>
                  <a:lnTo>
                    <a:pt x="0" y="34785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6753790"/>
            <a:chOff x="0" y="0"/>
            <a:chExt cx="3286657" cy="24638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463801"/>
            </a:xfrm>
            <a:custGeom>
              <a:avLst/>
              <a:gdLst/>
              <a:ahLst/>
              <a:cxnLst/>
              <a:rect l="l" t="t" r="r" b="b"/>
              <a:pathLst>
                <a:path w="3286657" h="2463801">
                  <a:moveTo>
                    <a:pt x="0" y="0"/>
                  </a:moveTo>
                  <a:lnTo>
                    <a:pt x="3286657" y="0"/>
                  </a:lnTo>
                  <a:lnTo>
                    <a:pt x="3286657" y="2463801"/>
                  </a:lnTo>
                  <a:lnTo>
                    <a:pt x="0" y="24638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61150" y="4127612"/>
            <a:ext cx="7087021" cy="5541382"/>
            <a:chOff x="0" y="0"/>
            <a:chExt cx="2585364" cy="32875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3287526"/>
            </a:xfrm>
            <a:custGeom>
              <a:avLst/>
              <a:gdLst/>
              <a:ahLst/>
              <a:cxnLst/>
              <a:rect l="l" t="t" r="r" b="b"/>
              <a:pathLst>
                <a:path w="2585364" h="3287526">
                  <a:moveTo>
                    <a:pt x="0" y="0"/>
                  </a:moveTo>
                  <a:lnTo>
                    <a:pt x="2585364" y="0"/>
                  </a:lnTo>
                  <a:lnTo>
                    <a:pt x="2585364" y="3287526"/>
                  </a:lnTo>
                  <a:lnTo>
                    <a:pt x="0" y="32875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05495" y="1927759"/>
            <a:ext cx="9009410" cy="631553"/>
            <a:chOff x="0" y="0"/>
            <a:chExt cx="3286657" cy="2303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86657" cy="230392"/>
            </a:xfrm>
            <a:custGeom>
              <a:avLst/>
              <a:gdLst/>
              <a:ahLst/>
              <a:cxnLst/>
              <a:rect l="l" t="t" r="r" b="b"/>
              <a:pathLst>
                <a:path w="3286657" h="230392">
                  <a:moveTo>
                    <a:pt x="0" y="0"/>
                  </a:moveTo>
                  <a:lnTo>
                    <a:pt x="3286657" y="0"/>
                  </a:lnTo>
                  <a:lnTo>
                    <a:pt x="3286657" y="230392"/>
                  </a:lnTo>
                  <a:lnTo>
                    <a:pt x="0" y="23039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285644" y="3964972"/>
            <a:ext cx="8249112" cy="2039781"/>
          </a:xfrm>
          <a:custGeom>
            <a:avLst/>
            <a:gdLst/>
            <a:ahLst/>
            <a:cxnLst/>
            <a:rect l="l" t="t" r="r" b="b"/>
            <a:pathLst>
              <a:path w="8249112" h="2039781">
                <a:moveTo>
                  <a:pt x="0" y="0"/>
                </a:moveTo>
                <a:lnTo>
                  <a:pt x="8249112" y="0"/>
                </a:lnTo>
                <a:lnTo>
                  <a:pt x="8249112" y="2039780"/>
                </a:lnTo>
                <a:lnTo>
                  <a:pt x="0" y="20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5120" y="686831"/>
            <a:ext cx="549297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3EA8"/>
                </a:solidFill>
                <a:ea typeface="210 밀레니얼 Bold"/>
              </a:rPr>
              <a:t>개발 목표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120" y="1987812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주거지 추천 서비스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5495" y="3241787"/>
            <a:ext cx="739107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>
              <a:lnSpc>
                <a:spcPts val="4560"/>
              </a:lnSpc>
              <a:spcBef>
                <a:spcPct val="0"/>
              </a:spcBef>
            </a:pPr>
            <a:r>
              <a:rPr lang="en-US" sz="3800" dirty="0" smtClean="0">
                <a:solidFill>
                  <a:srgbClr val="003EA8"/>
                </a:solidFill>
                <a:latin typeface="210 밀레니얼 Bold"/>
                <a:ea typeface="210 밀레니얼 Bold"/>
              </a:rPr>
              <a:t>1. </a:t>
            </a:r>
            <a:r>
              <a:rPr lang="ko-KR" altLang="en-US" sz="3800" dirty="0" smtClean="0">
                <a:solidFill>
                  <a:srgbClr val="003EA8"/>
                </a:solidFill>
                <a:latin typeface="210 밀레니얼 Bold"/>
                <a:ea typeface="210 밀레니얼 Bold"/>
              </a:rPr>
              <a:t>거주지 추천 서비스 제공</a:t>
            </a:r>
            <a:endParaRPr lang="en-US" sz="3800" dirty="0">
              <a:solidFill>
                <a:srgbClr val="003EA8"/>
              </a:solidFill>
              <a:latin typeface="210 밀레니얼 Bold"/>
              <a:ea typeface="210 밀레니얼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54608" y="4127612"/>
            <a:ext cx="7391076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ko-KR" altLang="en-US" sz="3800" dirty="0" smtClean="0">
                <a:solidFill>
                  <a:srgbClr val="2460C6"/>
                </a:solidFill>
                <a:ea typeface="210 밀레니얼"/>
              </a:rPr>
              <a:t>가격</a:t>
            </a:r>
            <a:r>
              <a:rPr lang="en-US" altLang="ko-KR" sz="3800" dirty="0" smtClean="0">
                <a:solidFill>
                  <a:srgbClr val="2460C6"/>
                </a:solidFill>
                <a:ea typeface="210 밀레니얼"/>
              </a:rPr>
              <a:t>, </a:t>
            </a:r>
            <a:r>
              <a:rPr lang="ko-KR" altLang="en-US" sz="3800" dirty="0" smtClean="0">
                <a:solidFill>
                  <a:srgbClr val="2460C6"/>
                </a:solidFill>
                <a:ea typeface="210 밀레니얼"/>
              </a:rPr>
              <a:t>안전</a:t>
            </a:r>
            <a:r>
              <a:rPr lang="en-US" altLang="ko-KR" sz="3800" dirty="0" smtClean="0">
                <a:solidFill>
                  <a:srgbClr val="2460C6"/>
                </a:solidFill>
                <a:ea typeface="210 밀레니얼"/>
              </a:rPr>
              <a:t>, </a:t>
            </a:r>
            <a:r>
              <a:rPr lang="ko-KR" altLang="en-US" sz="3800" dirty="0" smtClean="0">
                <a:solidFill>
                  <a:srgbClr val="2460C6"/>
                </a:solidFill>
                <a:ea typeface="210 밀레니얼"/>
              </a:rPr>
              <a:t>편의 정보를</a:t>
            </a:r>
            <a:endParaRPr lang="en-US" altLang="ko-KR" sz="3800" dirty="0" smtClean="0">
              <a:solidFill>
                <a:srgbClr val="2460C6"/>
              </a:solidFill>
              <a:ea typeface="210 밀레니얼"/>
            </a:endParaRPr>
          </a:p>
          <a:p>
            <a:pPr>
              <a:lnSpc>
                <a:spcPts val="4560"/>
              </a:lnSpc>
            </a:pPr>
            <a:r>
              <a:rPr lang="ko-KR" altLang="en-US" sz="3800" dirty="0" smtClean="0">
                <a:solidFill>
                  <a:srgbClr val="2460C6"/>
                </a:solidFill>
                <a:ea typeface="210 밀레니얼"/>
              </a:rPr>
              <a:t>사용자 입력 기반으로 종합하여</a:t>
            </a:r>
            <a:endParaRPr lang="en-US" altLang="ko-KR" sz="3800" dirty="0" smtClean="0">
              <a:solidFill>
                <a:srgbClr val="2460C6"/>
              </a:solidFill>
              <a:ea typeface="210 밀레니얼"/>
            </a:endParaRPr>
          </a:p>
          <a:p>
            <a:pPr>
              <a:lnSpc>
                <a:spcPts val="4560"/>
              </a:lnSpc>
            </a:pPr>
            <a:r>
              <a:rPr lang="ko-KR" altLang="en-US" sz="3800" dirty="0" smtClean="0">
                <a:solidFill>
                  <a:srgbClr val="2460C6"/>
                </a:solidFill>
                <a:ea typeface="210 밀레니얼"/>
              </a:rPr>
              <a:t>적절한 거주지 추천</a:t>
            </a:r>
            <a:endParaRPr lang="en-US" sz="3800" dirty="0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05495" y="6527912"/>
            <a:ext cx="739107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 2. 지역 종합 점수 제공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15120" y="7318487"/>
            <a:ext cx="8249112" cy="2039781"/>
          </a:xfrm>
          <a:custGeom>
            <a:avLst/>
            <a:gdLst/>
            <a:ahLst/>
            <a:cxnLst/>
            <a:rect l="l" t="t" r="r" b="b"/>
            <a:pathLst>
              <a:path w="8249112" h="2039781">
                <a:moveTo>
                  <a:pt x="0" y="0"/>
                </a:moveTo>
                <a:lnTo>
                  <a:pt x="8249113" y="0"/>
                </a:lnTo>
                <a:lnTo>
                  <a:pt x="8249113" y="2039780"/>
                </a:lnTo>
                <a:lnTo>
                  <a:pt x="0" y="20397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54608" y="7413737"/>
            <a:ext cx="905299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latin typeface="210 밀레니얼 Bold"/>
                <a:ea typeface="210 밀레니얼 Bold"/>
              </a:rPr>
              <a:t>치안 정보, 편의 시설 정보 등을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latin typeface="210 밀레니얼 Bold"/>
                <a:ea typeface="210 밀레니얼 Bold"/>
              </a:rPr>
              <a:t>종합 점수를 수치화 하여,</a:t>
            </a:r>
          </a:p>
          <a:p>
            <a:pPr>
              <a:lnSpc>
                <a:spcPts val="4560"/>
              </a:lnSpc>
            </a:pPr>
            <a:r>
              <a:rPr lang="en-US" sz="3800">
                <a:solidFill>
                  <a:srgbClr val="2460C6"/>
                </a:solidFill>
                <a:ea typeface="210 밀레니얼 Bold"/>
              </a:rPr>
              <a:t>한눈에 보기 쉽게 사용자에게 제공</a:t>
            </a:r>
          </a:p>
          <a:p>
            <a:pPr>
              <a:lnSpc>
                <a:spcPts val="4560"/>
              </a:lnSpc>
              <a:spcBef>
                <a:spcPct val="0"/>
              </a:spcBef>
            </a:pPr>
            <a:endParaRPr lang="en-US" sz="3800">
              <a:solidFill>
                <a:srgbClr val="2460C6"/>
              </a:solidFill>
              <a:ea typeface="210 밀레니얼 Bold"/>
            </a:endParaRPr>
          </a:p>
        </p:txBody>
      </p:sp>
      <p:sp>
        <p:nvSpPr>
          <p:cNvPr id="21" name="Freeform 21"/>
          <p:cNvSpPr/>
          <p:nvPr/>
        </p:nvSpPr>
        <p:spPr>
          <a:xfrm rot="-517209">
            <a:off x="8056144" y="6418775"/>
            <a:ext cx="480853" cy="533449"/>
          </a:xfrm>
          <a:custGeom>
            <a:avLst/>
            <a:gdLst/>
            <a:ahLst/>
            <a:cxnLst/>
            <a:rect l="l" t="t" r="r" b="b"/>
            <a:pathLst>
              <a:path w="480853" h="533449">
                <a:moveTo>
                  <a:pt x="0" y="0"/>
                </a:moveTo>
                <a:lnTo>
                  <a:pt x="480853" y="0"/>
                </a:lnTo>
                <a:lnTo>
                  <a:pt x="480853" y="533449"/>
                </a:lnTo>
                <a:lnTo>
                  <a:pt x="0" y="533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r="-135582"/>
            </a:stretch>
          </a:blipFill>
        </p:spPr>
      </p:sp>
      <p:sp>
        <p:nvSpPr>
          <p:cNvPr id="22" name="AutoShape 22"/>
          <p:cNvSpPr/>
          <p:nvPr/>
        </p:nvSpPr>
        <p:spPr>
          <a:xfrm flipV="1">
            <a:off x="8920443" y="4127610"/>
            <a:ext cx="1340646" cy="2889678"/>
          </a:xfrm>
          <a:prstGeom prst="line">
            <a:avLst/>
          </a:prstGeom>
          <a:ln w="38100" cap="flat">
            <a:solidFill>
              <a:srgbClr val="ADAD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8915564" y="7034330"/>
            <a:ext cx="1345585" cy="2634666"/>
          </a:xfrm>
          <a:prstGeom prst="line">
            <a:avLst/>
          </a:prstGeom>
          <a:ln w="38100" cap="flat">
            <a:solidFill>
              <a:srgbClr val="ADAD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8430361" y="6647160"/>
            <a:ext cx="815322" cy="904503"/>
          </a:xfrm>
          <a:custGeom>
            <a:avLst/>
            <a:gdLst/>
            <a:ahLst/>
            <a:cxnLst/>
            <a:rect l="l" t="t" r="r" b="b"/>
            <a:pathLst>
              <a:path w="815322" h="904503">
                <a:moveTo>
                  <a:pt x="0" y="0"/>
                </a:moveTo>
                <a:lnTo>
                  <a:pt x="815323" y="0"/>
                </a:lnTo>
                <a:lnTo>
                  <a:pt x="815323" y="904503"/>
                </a:lnTo>
                <a:lnTo>
                  <a:pt x="0" y="9045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r="-13558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61089" y="7256710"/>
            <a:ext cx="739107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003EA8"/>
                </a:solidFill>
                <a:latin typeface="210 밀레니얼 Bold"/>
                <a:ea typeface="210 밀레니얼 Bold"/>
              </a:rPr>
              <a:t>  </a:t>
            </a:r>
            <a:r>
              <a:rPr lang="en-US" altLang="ko-KR" sz="3800" dirty="0">
                <a:solidFill>
                  <a:srgbClr val="003EA8"/>
                </a:solidFill>
                <a:latin typeface="210 밀레니얼 Bold"/>
                <a:ea typeface="210 밀레니얼 Bold"/>
              </a:rPr>
              <a:t>2.2 인근 편의성 정보 제공</a:t>
            </a:r>
            <a:endParaRPr lang="en-US" altLang="ko-KR" sz="3800" dirty="0">
              <a:solidFill>
                <a:srgbClr val="003EA8"/>
              </a:solidFill>
              <a:latin typeface="210 밀레니얼 Bold"/>
              <a:ea typeface="210 밀레니얼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556364" y="7942543"/>
            <a:ext cx="8230468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altLang="ko-KR" sz="3399" dirty="0">
                <a:solidFill>
                  <a:srgbClr val="2460C6"/>
                </a:solidFill>
                <a:latin typeface="210 밀레니얼 Bold"/>
                <a:ea typeface="210 밀레니얼 Bold"/>
              </a:rPr>
              <a:t>근처 편의점 및 편의 시설,</a:t>
            </a:r>
          </a:p>
          <a:p>
            <a:pPr>
              <a:lnSpc>
                <a:spcPts val="4079"/>
              </a:lnSpc>
            </a:pPr>
            <a:r>
              <a:rPr lang="en-US" altLang="ko-KR" sz="3399" dirty="0">
                <a:solidFill>
                  <a:srgbClr val="2460C6"/>
                </a:solidFill>
                <a:latin typeface="210 밀레니얼 Bold"/>
                <a:ea typeface="210 밀레니얼 Bold"/>
              </a:rPr>
              <a:t>가장 가까운 대중교통, 병원 등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altLang="ko-KR" sz="3399" dirty="0">
                <a:solidFill>
                  <a:srgbClr val="2460C6"/>
                </a:solidFill>
                <a:ea typeface="210 밀레니얼 Bold"/>
              </a:rPr>
              <a:t>편의성 정보 제공</a:t>
            </a:r>
            <a:endParaRPr lang="en-US" altLang="ko-KR" sz="3399" dirty="0">
              <a:solidFill>
                <a:srgbClr val="2460C6"/>
              </a:solidFill>
              <a:ea typeface="210 밀레니얼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261089" y="4313468"/>
            <a:ext cx="739107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003EA8"/>
                </a:solidFill>
                <a:latin typeface="210 밀레니얼 Bold"/>
                <a:ea typeface="210 밀레니얼 Bold"/>
              </a:rPr>
              <a:t>  </a:t>
            </a:r>
            <a:r>
              <a:rPr lang="en-US" altLang="ko-KR" sz="3800" dirty="0">
                <a:solidFill>
                  <a:srgbClr val="003EA8"/>
                </a:solidFill>
                <a:latin typeface="210 밀레니얼 Bold"/>
                <a:ea typeface="210 밀레니얼 Bold"/>
              </a:rPr>
              <a:t>2.1 거주 안정성 정보 제공</a:t>
            </a:r>
            <a:endParaRPr lang="en-US" altLang="ko-KR" sz="3800" dirty="0">
              <a:solidFill>
                <a:srgbClr val="003EA8"/>
              </a:solidFill>
              <a:latin typeface="210 밀레니얼 Bold"/>
              <a:ea typeface="210 밀레니얼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556364" y="4999301"/>
            <a:ext cx="8230468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altLang="ko-KR" sz="3399" dirty="0">
                <a:solidFill>
                  <a:srgbClr val="2460C6"/>
                </a:solidFill>
                <a:latin typeface="210 밀레니얼 Bold"/>
                <a:ea typeface="210 밀레니얼 Bold"/>
              </a:rPr>
              <a:t>해당 건물 반경 안의 CCTV 수,</a:t>
            </a:r>
          </a:p>
          <a:p>
            <a:pPr>
              <a:lnSpc>
                <a:spcPts val="4079"/>
              </a:lnSpc>
            </a:pPr>
            <a:r>
              <a:rPr lang="en-US" altLang="ko-KR" sz="3399" dirty="0">
                <a:solidFill>
                  <a:srgbClr val="2460C6"/>
                </a:solidFill>
                <a:ea typeface="210 밀레니얼 Bold"/>
              </a:rPr>
              <a:t>파출소와의 거리 등</a:t>
            </a:r>
          </a:p>
          <a:p>
            <a:pPr>
              <a:lnSpc>
                <a:spcPts val="4079"/>
              </a:lnSpc>
              <a:spcBef>
                <a:spcPct val="0"/>
              </a:spcBef>
            </a:pPr>
            <a:r>
              <a:rPr lang="en-US" altLang="ko-KR" sz="3399" dirty="0">
                <a:solidFill>
                  <a:srgbClr val="2460C6"/>
                </a:solidFill>
                <a:ea typeface="210 밀레니얼 Bold"/>
              </a:rPr>
              <a:t>생활 안전과 관련된 정보 제공</a:t>
            </a:r>
            <a:endParaRPr lang="en-US" altLang="ko-KR" sz="3399" dirty="0">
              <a:solidFill>
                <a:srgbClr val="2460C6"/>
              </a:solidFill>
              <a:ea typeface="210 밀레니얼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261089" y="4127610"/>
            <a:ext cx="7087082" cy="5541384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8"/>
          <p:cNvSpPr/>
          <p:nvPr/>
        </p:nvSpPr>
        <p:spPr>
          <a:xfrm>
            <a:off x="10268792" y="657204"/>
            <a:ext cx="7087021" cy="2827521"/>
          </a:xfrm>
          <a:custGeom>
            <a:avLst/>
            <a:gdLst/>
            <a:ahLst/>
            <a:cxnLst/>
            <a:rect l="l" t="t" r="r" b="b"/>
            <a:pathLst>
              <a:path w="2585364" h="3287526">
                <a:moveTo>
                  <a:pt x="0" y="0"/>
                </a:moveTo>
                <a:lnTo>
                  <a:pt x="2585364" y="0"/>
                </a:lnTo>
                <a:lnTo>
                  <a:pt x="2585364" y="3287526"/>
                </a:lnTo>
                <a:lnTo>
                  <a:pt x="0" y="328752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34" name="직사각형 33"/>
          <p:cNvSpPr/>
          <p:nvPr/>
        </p:nvSpPr>
        <p:spPr>
          <a:xfrm>
            <a:off x="10254979" y="657204"/>
            <a:ext cx="7087082" cy="288314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0"/>
          <p:cNvSpPr txBox="1"/>
          <p:nvPr/>
        </p:nvSpPr>
        <p:spPr>
          <a:xfrm>
            <a:off x="10224530" y="1073720"/>
            <a:ext cx="739107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0"/>
              </a:lnSpc>
              <a:spcBef>
                <a:spcPct val="0"/>
              </a:spcBef>
            </a:pPr>
            <a:r>
              <a:rPr lang="en-US" sz="3800" dirty="0">
                <a:solidFill>
                  <a:srgbClr val="003EA8"/>
                </a:solidFill>
                <a:latin typeface="210 밀레니얼 Bold"/>
                <a:ea typeface="210 밀레니얼 Bold"/>
              </a:rPr>
              <a:t>  </a:t>
            </a:r>
            <a:r>
              <a:rPr lang="en-US" sz="3800" dirty="0" smtClean="0">
                <a:solidFill>
                  <a:srgbClr val="003EA8"/>
                </a:solidFill>
                <a:latin typeface="210 밀레니얼 Bold"/>
                <a:ea typeface="210 밀레니얼 Bold"/>
              </a:rPr>
              <a:t>1</a:t>
            </a:r>
            <a:r>
              <a:rPr lang="en-US" altLang="ko-KR" sz="3800" dirty="0" smtClean="0">
                <a:solidFill>
                  <a:srgbClr val="003EA8"/>
                </a:solidFill>
                <a:latin typeface="210 밀레니얼 Bold"/>
                <a:ea typeface="210 밀레니얼 Bold"/>
              </a:rPr>
              <a:t>.1</a:t>
            </a:r>
            <a:r>
              <a:rPr lang="ko-KR" altLang="en-US" sz="3800" dirty="0">
                <a:solidFill>
                  <a:srgbClr val="003EA8"/>
                </a:solidFill>
                <a:latin typeface="210 밀레니얼 Bold"/>
                <a:ea typeface="210 밀레니얼 Bold"/>
              </a:rPr>
              <a:t> </a:t>
            </a:r>
            <a:r>
              <a:rPr lang="ko-KR" altLang="en-US" sz="3800" dirty="0" smtClean="0">
                <a:solidFill>
                  <a:srgbClr val="003EA8"/>
                </a:solidFill>
                <a:latin typeface="210 밀레니얼 Bold"/>
                <a:ea typeface="210 밀레니얼 Bold"/>
              </a:rPr>
              <a:t>지역 별 평균 가격 정보 제공</a:t>
            </a:r>
            <a:endParaRPr lang="en-US" altLang="ko-KR" sz="3800" dirty="0">
              <a:solidFill>
                <a:srgbClr val="003EA8"/>
              </a:solidFill>
              <a:latin typeface="210 밀레니얼 Bold"/>
              <a:ea typeface="210 밀레니얼 Bold"/>
            </a:endParaRPr>
          </a:p>
        </p:txBody>
      </p:sp>
      <p:sp>
        <p:nvSpPr>
          <p:cNvPr id="37" name="TextBox 31"/>
          <p:cNvSpPr txBox="1"/>
          <p:nvPr/>
        </p:nvSpPr>
        <p:spPr>
          <a:xfrm>
            <a:off x="10556364" y="2010136"/>
            <a:ext cx="823046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ko-KR" altLang="en-US" sz="3399" dirty="0" smtClean="0">
                <a:solidFill>
                  <a:srgbClr val="2460C6"/>
                </a:solidFill>
                <a:ea typeface="210 밀레니얼 Bold"/>
              </a:rPr>
              <a:t>지역 별 평균 가격 및 인구 밀집을</a:t>
            </a:r>
            <a:endParaRPr lang="en-US" altLang="ko-KR" sz="3399" dirty="0" smtClean="0">
              <a:solidFill>
                <a:srgbClr val="2460C6"/>
              </a:solidFill>
              <a:ea typeface="210 밀레니얼 Bold"/>
            </a:endParaRPr>
          </a:p>
          <a:p>
            <a:pPr>
              <a:lnSpc>
                <a:spcPts val="4079"/>
              </a:lnSpc>
            </a:pPr>
            <a:r>
              <a:rPr lang="ko-KR" altLang="en-US" sz="3399" dirty="0" smtClean="0">
                <a:solidFill>
                  <a:srgbClr val="2460C6"/>
                </a:solidFill>
                <a:ea typeface="210 밀레니얼 Bold"/>
              </a:rPr>
              <a:t>한 눈에 볼 수 있게 시각화</a:t>
            </a:r>
            <a:endParaRPr lang="en-US" altLang="ko-KR" sz="3399" dirty="0">
              <a:solidFill>
                <a:srgbClr val="2460C6"/>
              </a:solidFill>
              <a:ea typeface="210 밀레니얼 Bold"/>
            </a:endParaRPr>
          </a:p>
        </p:txBody>
      </p:sp>
      <p:sp>
        <p:nvSpPr>
          <p:cNvPr id="38" name="AutoShape 22"/>
          <p:cNvSpPr/>
          <p:nvPr/>
        </p:nvSpPr>
        <p:spPr>
          <a:xfrm flipV="1">
            <a:off x="8861030" y="647061"/>
            <a:ext cx="1395180" cy="2893286"/>
          </a:xfrm>
          <a:prstGeom prst="line">
            <a:avLst/>
          </a:prstGeom>
          <a:ln w="38100" cap="flat">
            <a:solidFill>
              <a:srgbClr val="ADAD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9" name="AutoShape 23"/>
          <p:cNvSpPr/>
          <p:nvPr/>
        </p:nvSpPr>
        <p:spPr>
          <a:xfrm flipV="1">
            <a:off x="8885827" y="3540347"/>
            <a:ext cx="1369152" cy="13113"/>
          </a:xfrm>
          <a:prstGeom prst="line">
            <a:avLst/>
          </a:prstGeom>
          <a:ln w="38100" cap="flat">
            <a:solidFill>
              <a:srgbClr val="ADADAD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0" name="Freeform 21"/>
          <p:cNvSpPr/>
          <p:nvPr/>
        </p:nvSpPr>
        <p:spPr>
          <a:xfrm rot="6409561">
            <a:off x="8565648" y="3117097"/>
            <a:ext cx="655756" cy="727483"/>
          </a:xfrm>
          <a:custGeom>
            <a:avLst/>
            <a:gdLst/>
            <a:ahLst/>
            <a:cxnLst/>
            <a:rect l="l" t="t" r="r" b="b"/>
            <a:pathLst>
              <a:path w="480853" h="533449">
                <a:moveTo>
                  <a:pt x="0" y="0"/>
                </a:moveTo>
                <a:lnTo>
                  <a:pt x="480853" y="0"/>
                </a:lnTo>
                <a:lnTo>
                  <a:pt x="480853" y="533449"/>
                </a:lnTo>
                <a:lnTo>
                  <a:pt x="0" y="5334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 r="-13558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3359" y="7103798"/>
            <a:ext cx="7734328" cy="2560848"/>
            <a:chOff x="0" y="0"/>
            <a:chExt cx="2821504" cy="934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21504" cy="934204"/>
            </a:xfrm>
            <a:custGeom>
              <a:avLst/>
              <a:gdLst/>
              <a:ahLst/>
              <a:cxnLst/>
              <a:rect l="l" t="t" r="r" b="b"/>
              <a:pathLst>
                <a:path w="2821504" h="9342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905495" y="657204"/>
            <a:ext cx="8365690" cy="9007441"/>
          </a:xfrm>
          <a:custGeom>
            <a:avLst/>
            <a:gdLst/>
            <a:ahLst/>
            <a:cxnLst/>
            <a:rect l="l" t="t" r="r" b="b"/>
            <a:pathLst>
              <a:path w="8365690" h="9007441">
                <a:moveTo>
                  <a:pt x="0" y="0"/>
                </a:moveTo>
                <a:lnTo>
                  <a:pt x="8365690" y="0"/>
                </a:lnTo>
                <a:lnTo>
                  <a:pt x="8365690" y="9007442"/>
                </a:lnTo>
                <a:lnTo>
                  <a:pt x="0" y="9007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33359" y="3880501"/>
            <a:ext cx="7734328" cy="2560848"/>
            <a:chOff x="0" y="0"/>
            <a:chExt cx="2821504" cy="9342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21504" cy="934204"/>
            </a:xfrm>
            <a:custGeom>
              <a:avLst/>
              <a:gdLst/>
              <a:ahLst/>
              <a:cxnLst/>
              <a:rect l="l" t="t" r="r" b="b"/>
              <a:pathLst>
                <a:path w="2821504" h="9342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633359" y="657204"/>
            <a:ext cx="7734328" cy="2560848"/>
            <a:chOff x="0" y="0"/>
            <a:chExt cx="2821504" cy="9342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21504" cy="934204"/>
            </a:xfrm>
            <a:custGeom>
              <a:avLst/>
              <a:gdLst/>
              <a:ahLst/>
              <a:cxnLst/>
              <a:rect l="l" t="t" r="r" b="b"/>
              <a:pathLst>
                <a:path w="2821504" h="934204">
                  <a:moveTo>
                    <a:pt x="0" y="0"/>
                  </a:moveTo>
                  <a:lnTo>
                    <a:pt x="2821504" y="0"/>
                  </a:lnTo>
                  <a:lnTo>
                    <a:pt x="2821504" y="934204"/>
                  </a:lnTo>
                  <a:lnTo>
                    <a:pt x="0" y="934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33359" y="819418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 거주 안정성 정보 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33359" y="1543318"/>
            <a:ext cx="773432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 Bold"/>
                <a:ea typeface="210 밀레니얼 Bold"/>
              </a:rPr>
              <a:t>해당 건물 반경 안의 CCTV 수,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파출소와의 거리 등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 Bold"/>
              </a:rPr>
              <a:t>생활 안전과 관련된 정보 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33359" y="4254789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맞춤 주거지 추천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33359" y="5026440"/>
            <a:ext cx="773432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사용자가 입력한 정보를 토대로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개인에게 맞춤 주거지 추천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33359" y="7484046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인구밀집도 정보 제공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33359" y="8255697"/>
            <a:ext cx="773432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인구밀집도를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색상으로 표현하여 제공 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108960" y="28626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374632" y="454053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000573" y="811712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04912" y="351291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305251" y="1621099"/>
            <a:ext cx="9825466" cy="7071535"/>
          </a:xfrm>
          <a:custGeom>
            <a:avLst/>
            <a:gdLst/>
            <a:ahLst/>
            <a:cxnLst/>
            <a:rect l="l" t="t" r="r" b="b"/>
            <a:pathLst>
              <a:path w="9825466" h="7071535">
                <a:moveTo>
                  <a:pt x="0" y="0"/>
                </a:moveTo>
                <a:lnTo>
                  <a:pt x="9825466" y="0"/>
                </a:lnTo>
                <a:lnTo>
                  <a:pt x="9825466" y="7071534"/>
                </a:lnTo>
                <a:lnTo>
                  <a:pt x="0" y="7071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60410" y="4860737"/>
            <a:ext cx="7734328" cy="3831896"/>
            <a:chOff x="0" y="0"/>
            <a:chExt cx="2821504" cy="1397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1504" cy="1397886"/>
            </a:xfrm>
            <a:custGeom>
              <a:avLst/>
              <a:gdLst/>
              <a:ahLst/>
              <a:cxnLst/>
              <a:rect l="l" t="t" r="r" b="b"/>
              <a:pathLst>
                <a:path w="2821504" h="1397886">
                  <a:moveTo>
                    <a:pt x="0" y="0"/>
                  </a:moveTo>
                  <a:lnTo>
                    <a:pt x="2821504" y="0"/>
                  </a:lnTo>
                  <a:lnTo>
                    <a:pt x="2821504" y="1397886"/>
                  </a:lnTo>
                  <a:lnTo>
                    <a:pt x="0" y="13978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60410" y="5371741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ea typeface="210 밀레니얼 Bold"/>
              </a:rPr>
              <a:t>주변 정보 제공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60410" y="6454244"/>
            <a:ext cx="7734328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주변 CCTV개수, 가까운 파출소 거리 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사용자가 주거지 선택 시 고려 할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세부적인 정보 제공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1366408" y="1406770"/>
            <a:ext cx="5522331" cy="3453967"/>
          </a:xfrm>
          <a:custGeom>
            <a:avLst/>
            <a:gdLst/>
            <a:ahLst/>
            <a:cxnLst/>
            <a:rect l="l" t="t" r="r" b="b"/>
            <a:pathLst>
              <a:path w="5522331" h="3453967">
                <a:moveTo>
                  <a:pt x="0" y="0"/>
                </a:moveTo>
                <a:lnTo>
                  <a:pt x="5522331" y="0"/>
                </a:lnTo>
                <a:lnTo>
                  <a:pt x="5522331" y="3453967"/>
                </a:lnTo>
                <a:lnTo>
                  <a:pt x="0" y="34539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7111" y="1250163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4" y="0"/>
                </a:lnTo>
                <a:lnTo>
                  <a:pt x="517454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212150">
            <a:off x="6268717" y="8105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377397" y="9026260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2850353">
            <a:off x="16898581" y="109910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0"/>
                </a:lnTo>
                <a:lnTo>
                  <a:pt x="0" y="741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616653" y="4401629"/>
            <a:ext cx="517455" cy="741871"/>
          </a:xfrm>
          <a:custGeom>
            <a:avLst/>
            <a:gdLst/>
            <a:ahLst/>
            <a:cxnLst/>
            <a:rect l="l" t="t" r="r" b="b"/>
            <a:pathLst>
              <a:path w="517455" h="741871">
                <a:moveTo>
                  <a:pt x="0" y="0"/>
                </a:moveTo>
                <a:lnTo>
                  <a:pt x="517455" y="0"/>
                </a:lnTo>
                <a:lnTo>
                  <a:pt x="517455" y="741871"/>
                </a:lnTo>
                <a:lnTo>
                  <a:pt x="0" y="741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260324" y="8387709"/>
            <a:ext cx="425370" cy="609850"/>
          </a:xfrm>
          <a:custGeom>
            <a:avLst/>
            <a:gdLst/>
            <a:ahLst/>
            <a:cxnLst/>
            <a:rect l="l" t="t" r="r" b="b"/>
            <a:pathLst>
              <a:path w="425370" h="609850">
                <a:moveTo>
                  <a:pt x="0" y="0"/>
                </a:moveTo>
                <a:lnTo>
                  <a:pt x="425370" y="0"/>
                </a:lnTo>
                <a:lnTo>
                  <a:pt x="425370" y="609849"/>
                </a:lnTo>
                <a:lnTo>
                  <a:pt x="0" y="6098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585039"/>
            <a:chOff x="0" y="0"/>
            <a:chExt cx="5996027" cy="578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578226"/>
            </a:xfrm>
            <a:custGeom>
              <a:avLst/>
              <a:gdLst/>
              <a:ahLst/>
              <a:cxnLst/>
              <a:rect l="l" t="t" r="r" b="b"/>
              <a:pathLst>
                <a:path w="5996027" h="578226">
                  <a:moveTo>
                    <a:pt x="0" y="0"/>
                  </a:moveTo>
                  <a:lnTo>
                    <a:pt x="5996027" y="0"/>
                  </a:lnTo>
                  <a:lnTo>
                    <a:pt x="5996027" y="578226"/>
                  </a:lnTo>
                  <a:lnTo>
                    <a:pt x="0" y="5782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05495" y="2585208"/>
            <a:ext cx="16436355" cy="7090805"/>
            <a:chOff x="0" y="0"/>
            <a:chExt cx="5996027" cy="25867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586745"/>
            </a:xfrm>
            <a:custGeom>
              <a:avLst/>
              <a:gdLst/>
              <a:ahLst/>
              <a:cxnLst/>
              <a:rect l="l" t="t" r="r" b="b"/>
              <a:pathLst>
                <a:path w="5996027" h="2586745">
                  <a:moveTo>
                    <a:pt x="0" y="0"/>
                  </a:moveTo>
                  <a:lnTo>
                    <a:pt x="5996027" y="0"/>
                  </a:lnTo>
                  <a:lnTo>
                    <a:pt x="5996027" y="2586745"/>
                  </a:lnTo>
                  <a:lnTo>
                    <a:pt x="0" y="258674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70570" y="2907051"/>
            <a:ext cx="6435397" cy="6447119"/>
          </a:xfrm>
          <a:custGeom>
            <a:avLst/>
            <a:gdLst/>
            <a:ahLst/>
            <a:cxnLst/>
            <a:rect l="l" t="t" r="r" b="b"/>
            <a:pathLst>
              <a:path w="6435397" h="6447119">
                <a:moveTo>
                  <a:pt x="0" y="0"/>
                </a:moveTo>
                <a:lnTo>
                  <a:pt x="6435397" y="0"/>
                </a:lnTo>
                <a:lnTo>
                  <a:pt x="6435397" y="6447119"/>
                </a:lnTo>
                <a:lnTo>
                  <a:pt x="0" y="644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03814" y="805241"/>
            <a:ext cx="1083971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210 밀레니얼"/>
              </a:rPr>
              <a:t>기대 효과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37363" y="2907051"/>
            <a:ext cx="6435397" cy="6447119"/>
          </a:xfrm>
          <a:custGeom>
            <a:avLst/>
            <a:gdLst/>
            <a:ahLst/>
            <a:cxnLst/>
            <a:rect l="l" t="t" r="r" b="b"/>
            <a:pathLst>
              <a:path w="6435397" h="6447119">
                <a:moveTo>
                  <a:pt x="0" y="0"/>
                </a:moveTo>
                <a:lnTo>
                  <a:pt x="6435397" y="0"/>
                </a:lnTo>
                <a:lnTo>
                  <a:pt x="6435397" y="6447119"/>
                </a:lnTo>
                <a:lnTo>
                  <a:pt x="0" y="644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21104" y="4806372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기대 효과_1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1104" y="5578022"/>
            <a:ext cx="773432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맞춤 주거지 추천을 통해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MZ 세대 개인의 상황,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선호도에 맞는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주거지 선택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287898" y="4806372"/>
            <a:ext cx="773432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003EA8"/>
                </a:solidFill>
                <a:latin typeface="210 밀레니얼 Bold"/>
                <a:ea typeface="210 밀레니얼 Bold"/>
              </a:rPr>
              <a:t>기대 효과_2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87898" y="5701722"/>
            <a:ext cx="7734328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latin typeface="210 밀레니얼"/>
                <a:ea typeface="210 밀레니얼"/>
              </a:rPr>
              <a:t>CCTV, 파출소 등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주변 정보 제공을 통해 </a:t>
            </a:r>
          </a:p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2460C6"/>
                </a:solidFill>
                <a:ea typeface="210 밀레니얼"/>
              </a:rPr>
              <a:t>안전한 주거지 선택</a:t>
            </a:r>
          </a:p>
          <a:p>
            <a:pPr algn="ctr">
              <a:lnSpc>
                <a:spcPts val="4079"/>
              </a:lnSpc>
            </a:pPr>
            <a:endParaRPr lang="en-US" sz="3399">
              <a:solidFill>
                <a:srgbClr val="2460C6"/>
              </a:solidFill>
              <a:ea typeface="210 밀레니얼"/>
            </a:endParaRPr>
          </a:p>
          <a:p>
            <a:pPr algn="ctr">
              <a:lnSpc>
                <a:spcPts val="4079"/>
              </a:lnSpc>
              <a:spcBef>
                <a:spcPct val="0"/>
              </a:spcBef>
            </a:pPr>
            <a:endParaRPr lang="en-US" sz="3399">
              <a:solidFill>
                <a:srgbClr val="2460C6"/>
              </a:solidFill>
              <a:ea typeface="210 밀레니얼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74045" y="244204"/>
            <a:ext cx="2915419" cy="2841209"/>
          </a:xfrm>
          <a:custGeom>
            <a:avLst/>
            <a:gdLst/>
            <a:ahLst/>
            <a:cxnLst/>
            <a:rect l="l" t="t" r="r" b="b"/>
            <a:pathLst>
              <a:path w="2915419" h="2841209">
                <a:moveTo>
                  <a:pt x="0" y="0"/>
                </a:moveTo>
                <a:lnTo>
                  <a:pt x="2915419" y="0"/>
                </a:lnTo>
                <a:lnTo>
                  <a:pt x="2915419" y="2841209"/>
                </a:lnTo>
                <a:lnTo>
                  <a:pt x="0" y="28412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0" y="7940097"/>
            <a:ext cx="1868989" cy="2346903"/>
          </a:xfrm>
          <a:custGeom>
            <a:avLst/>
            <a:gdLst/>
            <a:ahLst/>
            <a:cxnLst/>
            <a:rect l="l" t="t" r="r" b="b"/>
            <a:pathLst>
              <a:path w="1868989" h="2346903">
                <a:moveTo>
                  <a:pt x="0" y="0"/>
                </a:moveTo>
                <a:lnTo>
                  <a:pt x="1868989" y="0"/>
                </a:lnTo>
                <a:lnTo>
                  <a:pt x="1868989" y="2346903"/>
                </a:lnTo>
                <a:lnTo>
                  <a:pt x="0" y="2346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318</Words>
  <Application>Microsoft Office PowerPoint</Application>
  <PresentationFormat>사용자 지정</PresentationFormat>
  <Paragraphs>80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Calibri</vt:lpstr>
      <vt:lpstr>210 밀레니얼 Bold</vt:lpstr>
      <vt:lpstr>맑은 고딕</vt:lpstr>
      <vt:lpstr>210 8비트</vt:lpstr>
      <vt:lpstr>210 밀레니얼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admin</cp:lastModifiedBy>
  <cp:revision>6</cp:revision>
  <dcterms:created xsi:type="dcterms:W3CDTF">2006-08-16T00:00:00Z</dcterms:created>
  <dcterms:modified xsi:type="dcterms:W3CDTF">2024-02-05T01:40:56Z</dcterms:modified>
  <dc:identifier>DAF05v-TPEQ</dc:identifier>
</cp:coreProperties>
</file>